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5"/>
  </p:notesMasterIdLst>
  <p:handoutMasterIdLst>
    <p:handoutMasterId r:id="rId46"/>
  </p:handoutMasterIdLst>
  <p:sldIdLst>
    <p:sldId id="332" r:id="rId3"/>
    <p:sldId id="318" r:id="rId4"/>
    <p:sldId id="289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9" r:id="rId13"/>
    <p:sldId id="258" r:id="rId14"/>
    <p:sldId id="259" r:id="rId15"/>
    <p:sldId id="333" r:id="rId16"/>
    <p:sldId id="334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330" r:id="rId31"/>
    <p:sldId id="331" r:id="rId32"/>
    <p:sldId id="450" r:id="rId33"/>
    <p:sldId id="1820" r:id="rId34"/>
    <p:sldId id="353" r:id="rId35"/>
    <p:sldId id="326" r:id="rId36"/>
    <p:sldId id="327" r:id="rId37"/>
    <p:sldId id="328" r:id="rId38"/>
    <p:sldId id="282" r:id="rId39"/>
    <p:sldId id="283" r:id="rId40"/>
    <p:sldId id="284" r:id="rId41"/>
    <p:sldId id="285" r:id="rId42"/>
    <p:sldId id="279" r:id="rId43"/>
    <p:sldId id="261" r:id="rId44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84" d="100"/>
          <a:sy n="84" d="100"/>
        </p:scale>
        <p:origin x="80" y="25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11/18/2019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11/18/2019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r>
              <a:rPr lang="en-US" dirty="0"/>
              <a:t>SC17, Denver, CO 	Michael Heroux</a:t>
            </a:r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r>
              <a:rPr lang="en-US" dirty="0">
                <a:latin typeface="Arial" pitchFamily="34" charset="0"/>
                <a:cs typeface="Arial" pitchFamily="34" charset="0"/>
              </a:rPr>
              <a:t>Better Scientific Software tutorial @ SC19, Denver, CO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t>Better Scientific Software tutorial @ SC19, Denver, CO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011488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6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hyperlink" Target="http://a.co/22EPvt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c19-bssw-eva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Michael A. Heroux</a:t>
            </a:r>
            <a:br>
              <a:rPr lang="en-US" dirty="0"/>
            </a:br>
            <a:r>
              <a:rPr lang="en-US" sz="2000" dirty="0"/>
              <a:t>Senior Scientist, Sandia National Laboratories</a:t>
            </a:r>
            <a:br>
              <a:rPr lang="en-US" sz="2000" dirty="0"/>
            </a:br>
            <a:r>
              <a:rPr lang="en-US" sz="2000" dirty="0"/>
              <a:t>Director of Software Technology, US DOE Exascale Computing Project</a:t>
            </a:r>
            <a:br>
              <a:rPr lang="en-US" sz="2000" dirty="0"/>
            </a:br>
            <a:r>
              <a:rPr lang="en-US" sz="2000" dirty="0"/>
              <a:t>Scientist in Residence, CSB|SJU</a:t>
            </a:r>
          </a:p>
          <a:p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SC19, Denver, Colorado</a:t>
            </a:r>
            <a:endParaRPr lang="en-US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checklists &amp; policies?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Checklist: New team member?</a:t>
            </a:r>
          </a:p>
          <a:p>
            <a:r>
              <a:rPr lang="en-US" dirty="0"/>
              <a:t>Policies: Ongoing work?</a:t>
            </a:r>
          </a:p>
          <a:p>
            <a:r>
              <a:rPr lang="en-US" dirty="0"/>
              <a:t>Checklist: Before someone departs?</a:t>
            </a:r>
          </a:p>
        </p:txBody>
      </p:sp>
    </p:spTree>
    <p:extLst>
      <p:ext uri="{BB962C8B-B14F-4D97-AF65-F5344CB8AC3E}">
        <p14:creationId xmlns:p14="http://schemas.microsoft.com/office/powerpoint/2010/main" val="356522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11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</a:t>
            </a:r>
            <a:r>
              <a:rPr lang="en-US" sz="1800" b="1" dirty="0" err="1"/>
              <a:t>Anshu</a:t>
            </a:r>
            <a:r>
              <a:rPr lang="en-US" sz="1800" b="1" dirty="0"/>
              <a:t> Dubey, Michael A. </a:t>
            </a:r>
            <a:r>
              <a:rPr lang="en-US" sz="1800" b="1" dirty="0" err="1"/>
              <a:t>Heroux</a:t>
            </a:r>
            <a:r>
              <a:rPr lang="en-US" sz="1800" b="1" dirty="0"/>
              <a:t>, and Jared O’Neal, Better Scientific Software tutorial, in SC ‘19: International Conference for High Performance Computing, Networking, Storage and Analysis, Denver, Colorado, 2019. DOI: </a:t>
            </a:r>
            <a:r>
              <a:rPr lang="en-US" sz="1800" b="1" dirty="0">
                <a:hlinkClick r:id="rId4"/>
              </a:rPr>
              <a:t>10.6084/m9.figshare.10114880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Module Authors,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Alicia </a:t>
            </a:r>
            <a:r>
              <a:rPr lang="en-US" sz="1600" dirty="0" err="1"/>
              <a:t>Klinvex</a:t>
            </a:r>
            <a:r>
              <a:rPr lang="en-US" sz="1600" dirty="0"/>
              <a:t>, Katherine Riley, and James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67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Epic, Story, Task</a:t>
            </a:r>
          </a:p>
          <a:p>
            <a:pPr lvl="1"/>
            <a:r>
              <a:rPr lang="en-US" dirty="0">
                <a:uFillTx/>
              </a:rPr>
              <a:t>Formal or informal</a:t>
            </a:r>
          </a:p>
          <a:p>
            <a:pPr lvl="1"/>
            <a:r>
              <a:rPr lang="en-US" dirty="0">
                <a:uFillTx/>
              </a:rPr>
              <a:t>Start with high-level requirements</a:t>
            </a:r>
          </a:p>
          <a:p>
            <a:pPr lvl="1"/>
            <a:r>
              <a:rPr lang="en-US" dirty="0">
                <a:uFillTx/>
              </a:rPr>
              <a:t>Break down and refine as needed</a:t>
            </a:r>
          </a:p>
          <a:p>
            <a:pPr lvl="1"/>
            <a:endParaRPr lang="en-US" dirty="0">
              <a:uFillTx/>
            </a:endParaRPr>
          </a:p>
          <a:p>
            <a:r>
              <a:rPr lang="en-US" dirty="0">
                <a:uFillTx/>
              </a:rPr>
              <a:t>Example:</a:t>
            </a:r>
          </a:p>
          <a:p>
            <a:pPr lvl="1"/>
            <a:r>
              <a:rPr lang="en-US" dirty="0">
                <a:uFillTx/>
              </a:rPr>
              <a:t>Add a validation test suite </a:t>
            </a:r>
            <a:r>
              <a:rPr lang="en-US" dirty="0">
                <a:uFillTx/>
                <a:sym typeface="Wingdings" pitchFamily="2" charset="2"/>
              </a:rPr>
              <a:t> Add test harness, add test A, B, etc.</a:t>
            </a:r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Challenges.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approaches.</a:t>
            </a:r>
          </a:p>
          <a:p>
            <a:pPr lvl="1"/>
            <a:r>
              <a:rPr lang="en-US" dirty="0"/>
              <a:t>Overview of Kanban.</a:t>
            </a:r>
          </a:p>
          <a:p>
            <a:pPr lvl="1"/>
            <a:r>
              <a:rPr lang="en-US" dirty="0"/>
              <a:t>Free tools:  Trello, GitHub.</a:t>
            </a:r>
          </a:p>
          <a:p>
            <a:r>
              <a:rPr lang="en-US" dirty="0"/>
              <a:t>PSIP: Productivity and Sustainability Improvement Planning.</a:t>
            </a:r>
          </a:p>
          <a:p>
            <a:r>
              <a:rPr lang="en-US" dirty="0"/>
              <a:t>Examples of project management </a:t>
            </a:r>
            <a:r>
              <a:rPr lang="en-US"/>
              <a:t>using 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BFB8D-58DD-4DB1-93BD-9D52D3B679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91152"/>
            <a:ext cx="1971212" cy="533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912DB8-DD0B-4861-9A1E-BF8CD963D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5" y="6268678"/>
            <a:ext cx="1126992" cy="4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540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8:30am-8:40am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and Setup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8:40am-9:15am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9:15am-10:00am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dirty="0"/>
                        <a:t>An Introduction to Software Licensing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1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10:00am-10:30am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16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10:30am-11:30am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Michael A. </a:t>
                      </a:r>
                      <a:r>
                        <a:rPr lang="en-US" sz="1600" dirty="0" err="1"/>
                        <a:t>Heroux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11:30am-12:00pm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Michael A. </a:t>
                      </a:r>
                      <a:r>
                        <a:rPr lang="en-US" sz="1600" dirty="0" err="1"/>
                        <a:t>Heroux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12:00pm-1:30pm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1">
                          <a:solidFill>
                            <a:schemeClr val="tx2"/>
                          </a:solidFill>
                        </a:rPr>
                        <a:t>Lunch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0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1:30pm-2:15pm</a:t>
                      </a:r>
                      <a:endParaRPr lang="en-US" sz="3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 err="1"/>
                        <a:t>Anshu</a:t>
                      </a:r>
                      <a:r>
                        <a:rPr lang="en-US" sz="1600" i="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2:15pm-2:45pm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Git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Jared O’Neal,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2:45pm-3:00pm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Code Coverage </a:t>
                      </a:r>
                      <a:r>
                        <a:rPr lang="en-US" sz="160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and 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Jared O’Neal,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89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3:00-3:30pm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solidFill>
                            <a:schemeClr val="tx2"/>
                          </a:solidFill>
                        </a:rPr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22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3:30pm-3:50pm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Coverage and </a:t>
                      </a:r>
                      <a:r>
                        <a:rPr lang="en-US" sz="1600" i="0" dirty="0"/>
                        <a:t>Continuous Integration (continued)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Jared O’Neal,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3:50pm-5:00pm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Hands-on Activities and Additional 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04226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4E89F8E-A105-44A8-9FC7-B4C6208F8FB9}"/>
              </a:ext>
            </a:extLst>
          </p:cNvPr>
          <p:cNvGrpSpPr/>
          <p:nvPr/>
        </p:nvGrpSpPr>
        <p:grpSpPr>
          <a:xfrm>
            <a:off x="79513" y="3131256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4D2C0B-2CA0-4F74-84F9-1EA6BB7AEB76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3EF334E4-38E1-4E3E-9449-4CB644B0653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3E45CD5D-4E1C-4572-8BFC-E50D9614E094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EBF712-6C7A-4C4F-8AE2-844B3B2DCDE9}"/>
              </a:ext>
            </a:extLst>
          </p:cNvPr>
          <p:cNvGrpSpPr/>
          <p:nvPr/>
        </p:nvGrpSpPr>
        <p:grpSpPr>
          <a:xfrm>
            <a:off x="7422600" y="0"/>
            <a:ext cx="4698516" cy="1509823"/>
            <a:chOff x="7422600" y="0"/>
            <a:chExt cx="4698516" cy="1509823"/>
          </a:xfrm>
        </p:grpSpPr>
        <p:pic>
          <p:nvPicPr>
            <p:cNvPr id="10" name="Picture 9" descr="A picture containing object, piece&#10;&#10;Description automatically generated">
              <a:extLst>
                <a:ext uri="{FF2B5EF4-FFF2-40B4-BE49-F238E27FC236}">
                  <a16:creationId xmlns:a16="http://schemas.microsoft.com/office/drawing/2014/main" id="{6D778B13-3D4A-44D3-8B96-2B909D0A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1293" y="0"/>
              <a:ext cx="1509823" cy="150982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A2D2C2-D35B-47AA-B07B-F1389627A5A0}"/>
                </a:ext>
              </a:extLst>
            </p:cNvPr>
            <p:cNvSpPr/>
            <p:nvPr/>
          </p:nvSpPr>
          <p:spPr>
            <a:xfrm>
              <a:off x="7422600" y="400968"/>
              <a:ext cx="318869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dirty="0"/>
                <a:t>Tutorial evaluation</a:t>
              </a:r>
              <a:br>
                <a:rPr lang="en-US" sz="2000" dirty="0"/>
              </a:br>
              <a:r>
                <a:rPr lang="en-US" sz="2000" dirty="0">
                  <a:hlinkClick r:id="rId3"/>
                </a:rPr>
                <a:t>http://bit.ly/sc19-bssw-eval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542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Composed of small teams (and all the challenges).</a:t>
            </a:r>
          </a:p>
          <a:p>
            <a:r>
              <a:rPr lang="en-US" b="0" dirty="0"/>
              <a:t>Additional interaction challenges.</a:t>
            </a:r>
          </a:p>
          <a:p>
            <a:r>
              <a:rPr lang="en-US" dirty="0"/>
              <a:t>Policies, regularly cultural exchanges important.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05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21073</TotalTime>
  <Words>2565</Words>
  <Application>Microsoft Office PowerPoint</Application>
  <PresentationFormat>Custom</PresentationFormat>
  <Paragraphs>455</Paragraphs>
  <Slides>42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Large team challenges</vt:lpstr>
      <vt:lpstr>Small team challenges</vt:lpstr>
      <vt:lpstr>Research Team Member Lifecycle</vt:lpstr>
      <vt:lpstr>Checklists &amp; Policies</vt:lpstr>
      <vt:lpstr>Your checklists &amp; policies?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A Bit about Scrum: Roles</vt:lpstr>
      <vt:lpstr>A Bit about Scrum: Process</vt:lpstr>
      <vt:lpstr>How To Get Better</vt:lpstr>
      <vt:lpstr>Basic Strategy for Introducing Things We Will Talk About</vt:lpstr>
      <vt:lpstr>Productivity and Sustainability Improvement Planning (PSIP)  Examples: EXAALT &amp; MPICH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  <vt:lpstr>Other Resources</vt:lpstr>
      <vt:lpstr>Agenda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Bernholdt, David</cp:lastModifiedBy>
  <cp:revision>263</cp:revision>
  <cp:lastPrinted>2015-09-14T20:56:03Z</cp:lastPrinted>
  <dcterms:created xsi:type="dcterms:W3CDTF">2015-03-03T13:47:39Z</dcterms:created>
  <dcterms:modified xsi:type="dcterms:W3CDTF">2019-11-18T23:24:16Z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